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sldIdLst>
    <p:sldId id="256" r:id="rId3"/>
    <p:sldId id="277" r:id="rId4"/>
    <p:sldId id="257" r:id="rId5"/>
    <p:sldId id="281" r:id="rId6"/>
    <p:sldId id="276" r:id="rId7"/>
    <p:sldId id="265" r:id="rId8"/>
    <p:sldId id="269" r:id="rId9"/>
    <p:sldId id="268" r:id="rId10"/>
    <p:sldId id="278" r:id="rId11"/>
    <p:sldId id="267" r:id="rId12"/>
    <p:sldId id="266" r:id="rId13"/>
    <p:sldId id="270" r:id="rId14"/>
    <p:sldId id="272" r:id="rId15"/>
    <p:sldId id="271" r:id="rId16"/>
    <p:sldId id="274" r:id="rId17"/>
    <p:sldId id="275" r:id="rId18"/>
    <p:sldId id="279" r:id="rId19"/>
    <p:sldId id="280" r:id="rId20"/>
    <p:sldId id="282" r:id="rId21"/>
  </p:sldIdLst>
  <p:sldSz cx="9144000" cy="6859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1F7695"/>
    <a:srgbClr val="4D4D4F"/>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0" y="6365909"/>
            <a:ext cx="9144000"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lvl1pPr algn="l">
              <a:defRPr sz="3200" b="1">
                <a:solidFill>
                  <a:srgbClr val="1F7695"/>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rgbClr val="4D4D4F"/>
                </a:solidFill>
                <a:latin typeface="Arial" panose="020B0604020202020204" pitchFamily="34" charset="0"/>
                <a:cs typeface="Arial" panose="020B0604020202020204" pitchFamily="34" charset="0"/>
              </a:defRPr>
            </a:lvl1pPr>
            <a:lvl2pPr>
              <a:defRPr sz="2400">
                <a:solidFill>
                  <a:srgbClr val="4D4D4F"/>
                </a:solidFill>
                <a:latin typeface="Arial" panose="020B0604020202020204" pitchFamily="34" charset="0"/>
                <a:cs typeface="Arial" panose="020B0604020202020204" pitchFamily="34" charset="0"/>
              </a:defRPr>
            </a:lvl2pPr>
            <a:lvl3pPr>
              <a:defRPr sz="2000">
                <a:solidFill>
                  <a:srgbClr val="4D4D4F"/>
                </a:solidFill>
                <a:latin typeface="Arial" panose="020B0604020202020204" pitchFamily="34" charset="0"/>
                <a:cs typeface="Arial" panose="020B0604020202020204" pitchFamily="34" charset="0"/>
              </a:defRPr>
            </a:lvl3pPr>
            <a:lvl4pPr>
              <a:defRPr sz="1800">
                <a:solidFill>
                  <a:srgbClr val="4D4D4F"/>
                </a:solidFill>
                <a:latin typeface="Arial" panose="020B0604020202020204" pitchFamily="34" charset="0"/>
                <a:cs typeface="Arial" panose="020B0604020202020204" pitchFamily="34" charset="0"/>
              </a:defRPr>
            </a:lvl4pPr>
            <a:lvl5pPr>
              <a:defRPr sz="1400">
                <a:solidFill>
                  <a:srgbClr val="4D4D4F"/>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44259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1" y="273030"/>
            <a:ext cx="3008313" cy="1161960"/>
          </a:xfrm>
        </p:spPr>
        <p:txBody>
          <a:bodyPr anchor="b"/>
          <a:lstStyle>
            <a:lvl1pPr algn="l">
              <a:defRPr sz="2000" b="1">
                <a:solidFill>
                  <a:srgbClr val="1F76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30"/>
            <a:ext cx="5111750" cy="5854248"/>
          </a:xfrm>
        </p:spPr>
        <p:txBody>
          <a:bodyPr/>
          <a:lstStyle>
            <a:lvl1pPr>
              <a:defRPr sz="3200">
                <a:solidFill>
                  <a:srgbClr val="4D4D4F"/>
                </a:solidFill>
                <a:latin typeface="Arial" panose="020B0604020202020204" pitchFamily="34" charset="0"/>
                <a:cs typeface="Arial" panose="020B0604020202020204" pitchFamily="34" charset="0"/>
              </a:defRPr>
            </a:lvl1pPr>
            <a:lvl2pPr>
              <a:defRPr sz="2800">
                <a:solidFill>
                  <a:srgbClr val="4D4D4F"/>
                </a:solidFill>
                <a:latin typeface="Arial" panose="020B0604020202020204" pitchFamily="34" charset="0"/>
                <a:cs typeface="Arial" panose="020B0604020202020204" pitchFamily="34" charset="0"/>
              </a:defRPr>
            </a:lvl2pPr>
            <a:lvl3pPr>
              <a:defRPr sz="2400">
                <a:solidFill>
                  <a:srgbClr val="4D4D4F"/>
                </a:solidFill>
                <a:latin typeface="Arial" panose="020B0604020202020204" pitchFamily="34" charset="0"/>
                <a:cs typeface="Arial" panose="020B0604020202020204" pitchFamily="34" charset="0"/>
              </a:defRPr>
            </a:lvl3pPr>
            <a:lvl4pPr>
              <a:defRPr sz="2000">
                <a:solidFill>
                  <a:srgbClr val="4D4D4F"/>
                </a:solidFill>
                <a:latin typeface="Arial" panose="020B0604020202020204" pitchFamily="34" charset="0"/>
                <a:cs typeface="Arial" panose="020B0604020202020204" pitchFamily="34" charset="0"/>
              </a:defRPr>
            </a:lvl4pPr>
            <a:lvl5pPr>
              <a:defRPr sz="2000">
                <a:solidFill>
                  <a:srgbClr val="4D4D4F"/>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4989"/>
            <a:ext cx="3008313" cy="4692289"/>
          </a:xfrm>
        </p:spPr>
        <p:txBody>
          <a:bodyPr/>
          <a:lstStyle>
            <a:lvl1pPr marL="0" indent="0">
              <a:buNone/>
              <a:defRPr sz="1400">
                <a:solidFill>
                  <a:srgbClr val="4D4D4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184350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2347"/>
            <a:ext cx="5486400" cy="567223"/>
          </a:xfrm>
        </p:spPr>
        <p:txBody>
          <a:bodyPr anchor="b"/>
          <a:lstStyle>
            <a:lvl1pPr algn="l">
              <a:defRPr sz="2000" b="1">
                <a:solidFill>
                  <a:srgbClr val="4D4D4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3786"/>
            <a:ext cx="5486400" cy="41144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9570"/>
            <a:ext cx="5486400" cy="804271"/>
          </a:xfrm>
        </p:spPr>
        <p:txBody>
          <a:bodyPr/>
          <a:lstStyle>
            <a:lvl1pPr marL="0" indent="0">
              <a:buNone/>
              <a:defRPr sz="1400">
                <a:solidFill>
                  <a:srgbClr val="4D4D4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282590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lgn="l">
              <a:defRPr>
                <a:solidFill>
                  <a:srgbClr val="1F76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rgbClr val="4D4D4F"/>
                </a:solidFill>
                <a:latin typeface="Arial" panose="020B0604020202020204" pitchFamily="34" charset="0"/>
                <a:cs typeface="Arial" panose="020B0604020202020204" pitchFamily="34" charset="0"/>
              </a:defRPr>
            </a:lvl1pPr>
            <a:lvl2pPr>
              <a:defRPr>
                <a:solidFill>
                  <a:srgbClr val="4D4D4F"/>
                </a:solidFill>
                <a:latin typeface="Arial" panose="020B0604020202020204" pitchFamily="34" charset="0"/>
                <a:cs typeface="Arial" panose="020B0604020202020204" pitchFamily="34" charset="0"/>
              </a:defRPr>
            </a:lvl2pPr>
            <a:lvl3pPr>
              <a:defRPr>
                <a:solidFill>
                  <a:srgbClr val="4D4D4F"/>
                </a:solidFill>
                <a:latin typeface="Arial" panose="020B0604020202020204" pitchFamily="34" charset="0"/>
                <a:cs typeface="Arial" panose="020B0604020202020204" pitchFamily="34" charset="0"/>
              </a:defRPr>
            </a:lvl3pPr>
            <a:lvl4pPr>
              <a:defRPr>
                <a:solidFill>
                  <a:srgbClr val="4D4D4F"/>
                </a:solidFill>
                <a:latin typeface="Arial" panose="020B0604020202020204" pitchFamily="34" charset="0"/>
                <a:cs typeface="Arial" panose="020B0604020202020204" pitchFamily="34" charset="0"/>
              </a:defRPr>
            </a:lvl4pPr>
            <a:lvl5pPr>
              <a:defRPr>
                <a:solidFill>
                  <a:srgbClr val="4D4D4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108528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275146"/>
            <a:ext cx="2057400" cy="5852132"/>
          </a:xfrm>
        </p:spPr>
        <p:txBody>
          <a:bodyPr vert="eaVert"/>
          <a:lstStyle>
            <a:lvl1pPr algn="l">
              <a:defRPr>
                <a:solidFill>
                  <a:srgbClr val="1F7695"/>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5146"/>
            <a:ext cx="6019800" cy="5852132"/>
          </a:xfrm>
        </p:spPr>
        <p:txBody>
          <a:bodyPr vert="eaVert"/>
          <a:lstStyle>
            <a:lvl1pPr>
              <a:defRPr>
                <a:solidFill>
                  <a:srgbClr val="4D4D4F"/>
                </a:solidFill>
              </a:defRPr>
            </a:lvl1pPr>
            <a:lvl2pPr>
              <a:defRPr>
                <a:solidFill>
                  <a:srgbClr val="4D4D4F"/>
                </a:solidFill>
              </a:defRPr>
            </a:lvl2pPr>
            <a:lvl3pPr>
              <a:defRPr>
                <a:solidFill>
                  <a:srgbClr val="4D4D4F"/>
                </a:solidFill>
              </a:defRPr>
            </a:lvl3pPr>
            <a:lvl4pPr>
              <a:defRPr>
                <a:solidFill>
                  <a:srgbClr val="4D4D4F"/>
                </a:solidFill>
              </a:defRPr>
            </a:lvl4pPr>
            <a:lvl5pPr>
              <a:defRPr>
                <a:solidFill>
                  <a:srgbClr val="4D4D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923928" y="6405895"/>
            <a:ext cx="576064" cy="364039"/>
          </a:xfrm>
        </p:spPr>
        <p:txBody>
          <a:bodyPr/>
          <a:lstStyle>
            <a:lvl1pP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11008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4" t="3883" r="1986" b="3723"/>
          <a:stretch/>
        </p:blipFill>
        <p:spPr>
          <a:xfrm>
            <a:off x="0" y="0"/>
            <a:ext cx="9144000" cy="6859588"/>
          </a:xfrm>
          <a:prstGeom prst="rect">
            <a:avLst/>
          </a:prstGeom>
        </p:spPr>
      </p:pic>
      <p:sp>
        <p:nvSpPr>
          <p:cNvPr id="2" name="Title 1"/>
          <p:cNvSpPr>
            <a:spLocks noGrp="1"/>
          </p:cNvSpPr>
          <p:nvPr>
            <p:ph type="ctrTitle"/>
          </p:nvPr>
        </p:nvSpPr>
        <p:spPr>
          <a:xfrm>
            <a:off x="685800" y="2130920"/>
            <a:ext cx="7772400" cy="1470365"/>
          </a:xfrm>
        </p:spPr>
        <p:txBody>
          <a:bodyPr/>
          <a:lstStyle>
            <a:lvl1pPr algn="l">
              <a:defRPr>
                <a:solidFill>
                  <a:srgbClr val="00B0F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3568" y="3887100"/>
            <a:ext cx="7088832" cy="1753006"/>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C87D0E3A-0B6E-4205-8E76-481429DD43C4}" type="datetimeFigureOut">
              <a:rPr lang="en-US" smtClean="0"/>
              <a:pPr/>
              <a:t>3/20/2022</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CAAABE01-3E6E-4CA4-B33D-E8B830EAC41F}"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568" y="165684"/>
            <a:ext cx="3369542" cy="1031862"/>
          </a:xfrm>
          <a:prstGeom prst="rect">
            <a:avLst/>
          </a:prstGeom>
        </p:spPr>
      </p:pic>
    </p:spTree>
    <p:extLst>
      <p:ext uri="{BB962C8B-B14F-4D97-AF65-F5344CB8AC3E}">
        <p14:creationId xmlns:p14="http://schemas.microsoft.com/office/powerpoint/2010/main" val="108266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1320"/>
            <a:ext cx="7772400" cy="1470969"/>
          </a:xfrm>
        </p:spPr>
        <p:txBody>
          <a:bodyPr/>
          <a:lstStyle>
            <a:lvl1pPr algn="l">
              <a:defRPr>
                <a:solidFill>
                  <a:srgbClr val="1F76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3568" y="3888017"/>
            <a:ext cx="7088832" cy="1752465"/>
          </a:xfrm>
        </p:spPr>
        <p:txBody>
          <a:bodyPr/>
          <a:lstStyle>
            <a:lvl1pPr marL="0" indent="0" algn="l">
              <a:buNone/>
              <a:defRPr>
                <a:solidFill>
                  <a:srgbClr val="4D4D4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339892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lgn="l">
              <a:defRPr>
                <a:solidFill>
                  <a:srgbClr val="1F76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4D4D4F"/>
                </a:solidFill>
                <a:latin typeface="Arial" panose="020B0604020202020204" pitchFamily="34" charset="0"/>
                <a:cs typeface="Arial" panose="020B0604020202020204" pitchFamily="34" charset="0"/>
              </a:defRPr>
            </a:lvl1pPr>
            <a:lvl2pPr>
              <a:defRPr>
                <a:solidFill>
                  <a:srgbClr val="4D4D4F"/>
                </a:solidFill>
                <a:latin typeface="Arial" panose="020B0604020202020204" pitchFamily="34" charset="0"/>
                <a:cs typeface="Arial" panose="020B0604020202020204" pitchFamily="34" charset="0"/>
              </a:defRPr>
            </a:lvl2pPr>
            <a:lvl3pPr>
              <a:defRPr>
                <a:solidFill>
                  <a:srgbClr val="4D4D4F"/>
                </a:solidFill>
                <a:latin typeface="Arial" panose="020B0604020202020204" pitchFamily="34" charset="0"/>
                <a:cs typeface="Arial" panose="020B0604020202020204" pitchFamily="34" charset="0"/>
              </a:defRPr>
            </a:lvl3pPr>
            <a:lvl4pPr>
              <a:defRPr>
                <a:solidFill>
                  <a:srgbClr val="4D4D4F"/>
                </a:solidFill>
                <a:latin typeface="Arial" panose="020B0604020202020204" pitchFamily="34" charset="0"/>
                <a:cs typeface="Arial" panose="020B0604020202020204" pitchFamily="34" charset="0"/>
              </a:defRPr>
            </a:lvl4pPr>
            <a:lvl5pPr>
              <a:defRPr>
                <a:solidFill>
                  <a:srgbClr val="4D4D4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373108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8677"/>
            <a:ext cx="7772400" cy="1360911"/>
          </a:xfrm>
        </p:spPr>
        <p:txBody>
          <a:bodyPr anchor="t"/>
          <a:lstStyle>
            <a:lvl1pPr algn="l">
              <a:defRPr sz="4000" b="1" cap="all">
                <a:solidFill>
                  <a:srgbClr val="1F7695"/>
                </a:solidFill>
              </a:defRPr>
            </a:lvl1pPr>
          </a:lstStyle>
          <a:p>
            <a:r>
              <a:rPr lang="en-US" dirty="0"/>
              <a:t>Click to edit Master title style</a:t>
            </a:r>
          </a:p>
        </p:txBody>
      </p:sp>
      <p:sp>
        <p:nvSpPr>
          <p:cNvPr id="3" name="Text Placeholder 2"/>
          <p:cNvSpPr>
            <a:spLocks noGrp="1"/>
          </p:cNvSpPr>
          <p:nvPr>
            <p:ph type="body" idx="1"/>
          </p:nvPr>
        </p:nvSpPr>
        <p:spPr>
          <a:xfrm>
            <a:off x="722313" y="2908075"/>
            <a:ext cx="7772400" cy="1500602"/>
          </a:xfrm>
        </p:spPr>
        <p:txBody>
          <a:bodyPr anchor="b"/>
          <a:lstStyle>
            <a:lvl1pPr marL="0" indent="0">
              <a:buNone/>
              <a:defRPr sz="2000">
                <a:solidFill>
                  <a:srgbClr val="1F7695"/>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125573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077"/>
            <a:ext cx="4038600" cy="4527201"/>
          </a:xfrm>
        </p:spPr>
        <p:txBody>
          <a:bodyPr/>
          <a:lstStyle>
            <a:lvl1pPr>
              <a:defRPr sz="2800">
                <a:solidFill>
                  <a:srgbClr val="4D4D4F"/>
                </a:solidFill>
                <a:latin typeface="Arial" panose="020B0604020202020204" pitchFamily="34" charset="0"/>
                <a:cs typeface="Arial" panose="020B0604020202020204" pitchFamily="34" charset="0"/>
              </a:defRPr>
            </a:lvl1pPr>
            <a:lvl2pPr>
              <a:defRPr sz="2400">
                <a:solidFill>
                  <a:srgbClr val="4D4D4F"/>
                </a:solidFill>
                <a:latin typeface="Arial" panose="020B0604020202020204" pitchFamily="34" charset="0"/>
                <a:cs typeface="Arial" panose="020B0604020202020204" pitchFamily="34" charset="0"/>
              </a:defRPr>
            </a:lvl2pPr>
            <a:lvl3pPr>
              <a:defRPr sz="2000">
                <a:solidFill>
                  <a:srgbClr val="4D4D4F"/>
                </a:solidFill>
                <a:latin typeface="Arial" panose="020B0604020202020204" pitchFamily="34" charset="0"/>
                <a:cs typeface="Arial" panose="020B0604020202020204" pitchFamily="34" charset="0"/>
              </a:defRPr>
            </a:lvl3pPr>
            <a:lvl4pPr>
              <a:defRPr sz="1800">
                <a:solidFill>
                  <a:srgbClr val="4D4D4F"/>
                </a:solidFill>
                <a:latin typeface="Arial" panose="020B0604020202020204" pitchFamily="34" charset="0"/>
                <a:cs typeface="Arial" panose="020B0604020202020204" pitchFamily="34" charset="0"/>
              </a:defRPr>
            </a:lvl4pPr>
            <a:lvl5pPr>
              <a:defRPr sz="1800">
                <a:solidFill>
                  <a:srgbClr val="4D4D4F"/>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077"/>
            <a:ext cx="4038600" cy="4527201"/>
          </a:xfrm>
        </p:spPr>
        <p:txBody>
          <a:bodyPr/>
          <a:lstStyle>
            <a:lvl1pPr>
              <a:defRPr sz="2800">
                <a:solidFill>
                  <a:srgbClr val="4D4D4F"/>
                </a:solidFill>
                <a:latin typeface="Arial" panose="020B0604020202020204" pitchFamily="34" charset="0"/>
                <a:cs typeface="Arial" panose="020B0604020202020204" pitchFamily="34" charset="0"/>
              </a:defRPr>
            </a:lvl1pPr>
            <a:lvl2pPr>
              <a:defRPr sz="2400">
                <a:solidFill>
                  <a:srgbClr val="4D4D4F"/>
                </a:solidFill>
                <a:latin typeface="Arial" panose="020B0604020202020204" pitchFamily="34" charset="0"/>
                <a:cs typeface="Arial" panose="020B0604020202020204" pitchFamily="34" charset="0"/>
              </a:defRPr>
            </a:lvl2pPr>
            <a:lvl3pPr>
              <a:defRPr sz="2000">
                <a:solidFill>
                  <a:srgbClr val="4D4D4F"/>
                </a:solidFill>
                <a:latin typeface="Arial" panose="020B0604020202020204" pitchFamily="34" charset="0"/>
                <a:cs typeface="Arial" panose="020B0604020202020204" pitchFamily="34" charset="0"/>
              </a:defRPr>
            </a:lvl3pPr>
            <a:lvl4pPr>
              <a:defRPr sz="1800">
                <a:solidFill>
                  <a:srgbClr val="4D4D4F"/>
                </a:solidFill>
                <a:latin typeface="Arial" panose="020B0604020202020204" pitchFamily="34" charset="0"/>
                <a:cs typeface="Arial" panose="020B0604020202020204" pitchFamily="34" charset="0"/>
              </a:defRPr>
            </a:lvl4pPr>
            <a:lvl5pPr>
              <a:defRPr sz="1800">
                <a:solidFill>
                  <a:srgbClr val="4D4D4F"/>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35611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lgn="l">
              <a:defRPr baseline="0">
                <a:solidFill>
                  <a:srgbClr val="1F76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4466"/>
            <a:ext cx="4040188" cy="935296"/>
          </a:xfrm>
        </p:spPr>
        <p:txBody>
          <a:bodyPr anchor="b">
            <a:noAutofit/>
          </a:bodyPr>
          <a:lstStyle>
            <a:lvl1pPr marL="0" indent="0">
              <a:buNone/>
              <a:defRPr sz="2400" b="1">
                <a:solidFill>
                  <a:srgbClr val="4D4D4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69762"/>
            <a:ext cx="4040188" cy="3657516"/>
          </a:xfrm>
        </p:spPr>
        <p:txBody>
          <a:bodyPr/>
          <a:lstStyle>
            <a:lvl1pPr>
              <a:defRPr sz="2400">
                <a:solidFill>
                  <a:srgbClr val="4D4D4F"/>
                </a:solidFill>
                <a:latin typeface="Arial" panose="020B0604020202020204" pitchFamily="34" charset="0"/>
                <a:cs typeface="Arial" panose="020B0604020202020204" pitchFamily="34" charset="0"/>
              </a:defRPr>
            </a:lvl1pPr>
            <a:lvl2pPr>
              <a:defRPr sz="2000">
                <a:solidFill>
                  <a:srgbClr val="4D4D4F"/>
                </a:solidFill>
                <a:latin typeface="Arial" panose="020B0604020202020204" pitchFamily="34" charset="0"/>
                <a:cs typeface="Arial" panose="020B0604020202020204" pitchFamily="34" charset="0"/>
              </a:defRPr>
            </a:lvl2pPr>
            <a:lvl3pPr>
              <a:defRPr sz="1800">
                <a:solidFill>
                  <a:srgbClr val="4D4D4F"/>
                </a:solidFill>
                <a:latin typeface="Arial" panose="020B0604020202020204" pitchFamily="34" charset="0"/>
                <a:cs typeface="Arial" panose="020B0604020202020204" pitchFamily="34" charset="0"/>
              </a:defRPr>
            </a:lvl3pPr>
            <a:lvl4pPr>
              <a:defRPr sz="1600">
                <a:solidFill>
                  <a:srgbClr val="4D4D4F"/>
                </a:solidFill>
                <a:latin typeface="Arial" panose="020B0604020202020204" pitchFamily="34" charset="0"/>
                <a:cs typeface="Arial" panose="020B0604020202020204" pitchFamily="34" charset="0"/>
              </a:defRPr>
            </a:lvl4pPr>
            <a:lvl5pPr>
              <a:defRPr sz="1600">
                <a:solidFill>
                  <a:srgbClr val="4D4D4F"/>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4466"/>
            <a:ext cx="4041775" cy="935296"/>
          </a:xfrm>
        </p:spPr>
        <p:txBody>
          <a:bodyPr anchor="b"/>
          <a:lstStyle>
            <a:lvl1pPr marL="0" indent="0">
              <a:buNone/>
              <a:defRPr sz="2400" b="1">
                <a:solidFill>
                  <a:srgbClr val="4D4D4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469762"/>
            <a:ext cx="4041775" cy="3657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285590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lgn="l">
              <a:defRPr>
                <a:solidFill>
                  <a:srgbClr val="1F76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90781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405"/>
          <a:stretch/>
        </p:blipFill>
        <p:spPr bwMode="auto">
          <a:xfrm>
            <a:off x="-8388" y="6392499"/>
            <a:ext cx="9160778" cy="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a:spLocks noGrp="1"/>
          </p:cNvSpPr>
          <p:nvPr>
            <p:ph type="sldNum" sz="quarter" idx="12"/>
          </p:nvPr>
        </p:nvSpPr>
        <p:spPr>
          <a:xfrm>
            <a:off x="4211960" y="6405895"/>
            <a:ext cx="576064" cy="364039"/>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921CA4B-D636-441C-8E9E-FDE3B403F04A}" type="slidenum">
              <a:rPr lang="en-US" smtClean="0"/>
              <a:pPr/>
              <a:t>‹#›</a:t>
            </a:fld>
            <a:endParaRPr lang="en-US" dirty="0"/>
          </a:p>
        </p:txBody>
      </p:sp>
    </p:spTree>
    <p:extLst>
      <p:ext uri="{BB962C8B-B14F-4D97-AF65-F5344CB8AC3E}">
        <p14:creationId xmlns:p14="http://schemas.microsoft.com/office/powerpoint/2010/main" val="545419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702"/>
            <a:ext cx="8229600" cy="11432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571"/>
            <a:ext cx="8229600" cy="4527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7823"/>
            <a:ext cx="2133600" cy="365209"/>
          </a:xfrm>
          <a:prstGeom prst="rect">
            <a:avLst/>
          </a:prstGeom>
        </p:spPr>
        <p:txBody>
          <a:bodyPr vert="horz" lIns="91440" tIns="45720" rIns="91440" bIns="45720" rtlCol="0" anchor="ctr"/>
          <a:lstStyle>
            <a:lvl1pPr algn="l">
              <a:defRPr sz="1200">
                <a:solidFill>
                  <a:schemeClr val="tx1">
                    <a:tint val="75000"/>
                  </a:schemeClr>
                </a:solidFill>
              </a:defRPr>
            </a:lvl1pPr>
          </a:lstStyle>
          <a:p>
            <a:fld id="{C87D0E3A-0B6E-4205-8E76-481429DD43C4}" type="datetimeFigureOut">
              <a:rPr lang="en-US" smtClean="0"/>
              <a:t>3/20/2022</a:t>
            </a:fld>
            <a:endParaRPr lang="en-US"/>
          </a:p>
        </p:txBody>
      </p:sp>
      <p:sp>
        <p:nvSpPr>
          <p:cNvPr id="5" name="Footer Placeholder 4"/>
          <p:cNvSpPr>
            <a:spLocks noGrp="1"/>
          </p:cNvSpPr>
          <p:nvPr>
            <p:ph type="ftr" sz="quarter" idx="3"/>
          </p:nvPr>
        </p:nvSpPr>
        <p:spPr>
          <a:xfrm>
            <a:off x="3124200" y="6357823"/>
            <a:ext cx="2895600" cy="3652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823"/>
            <a:ext cx="2133600" cy="365209"/>
          </a:xfrm>
          <a:prstGeom prst="rect">
            <a:avLst/>
          </a:prstGeom>
        </p:spPr>
        <p:txBody>
          <a:bodyPr vert="horz" lIns="91440" tIns="45720" rIns="91440" bIns="45720" rtlCol="0" anchor="ctr"/>
          <a:lstStyle>
            <a:lvl1pPr algn="r">
              <a:defRPr sz="1200">
                <a:solidFill>
                  <a:schemeClr val="tx1">
                    <a:tint val="75000"/>
                  </a:schemeClr>
                </a:solidFill>
              </a:defRPr>
            </a:lvl1pPr>
          </a:lstStyle>
          <a:p>
            <a:fld id="{CAAABE01-3E6E-4CA4-B33D-E8B830EAC41F}" type="slidenum">
              <a:rPr lang="en-US" smtClean="0"/>
              <a:t>‹#›</a:t>
            </a:fld>
            <a:endParaRPr lang="en-US"/>
          </a:p>
        </p:txBody>
      </p:sp>
    </p:spTree>
    <p:extLst>
      <p:ext uri="{BB962C8B-B14F-4D97-AF65-F5344CB8AC3E}">
        <p14:creationId xmlns:p14="http://schemas.microsoft.com/office/powerpoint/2010/main" val="1594883227"/>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45"/>
            <a:ext cx="8229600" cy="1142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077"/>
            <a:ext cx="8229600" cy="4527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7976"/>
            <a:ext cx="2133600" cy="364039"/>
          </a:xfrm>
          <a:prstGeom prst="rect">
            <a:avLst/>
          </a:prstGeom>
        </p:spPr>
        <p:txBody>
          <a:bodyPr vert="horz" lIns="91440" tIns="45720" rIns="91440" bIns="45720" rtlCol="0" anchor="ctr"/>
          <a:lstStyle>
            <a:lvl1pPr algn="l">
              <a:defRPr sz="1200">
                <a:solidFill>
                  <a:schemeClr val="tx1">
                    <a:tint val="75000"/>
                  </a:schemeClr>
                </a:solidFill>
              </a:defRPr>
            </a:lvl1pPr>
          </a:lstStyle>
          <a:p>
            <a:fld id="{2A45B392-C858-4286-A88D-B8582342EC1F}" type="datetimeFigureOut">
              <a:rPr lang="en-US" smtClean="0"/>
              <a:t>3/20/2022</a:t>
            </a:fld>
            <a:endParaRPr lang="en-US"/>
          </a:p>
        </p:txBody>
      </p:sp>
      <p:sp>
        <p:nvSpPr>
          <p:cNvPr id="5" name="Footer Placeholder 4"/>
          <p:cNvSpPr>
            <a:spLocks noGrp="1"/>
          </p:cNvSpPr>
          <p:nvPr>
            <p:ph type="ftr" sz="quarter" idx="3"/>
          </p:nvPr>
        </p:nvSpPr>
        <p:spPr>
          <a:xfrm>
            <a:off x="3124200" y="6357976"/>
            <a:ext cx="2895600" cy="36403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976"/>
            <a:ext cx="2133600" cy="364039"/>
          </a:xfrm>
          <a:prstGeom prst="rect">
            <a:avLst/>
          </a:prstGeom>
        </p:spPr>
        <p:txBody>
          <a:bodyPr vert="horz" lIns="91440" tIns="45720" rIns="91440" bIns="45720" rtlCol="0" anchor="ctr"/>
          <a:lstStyle>
            <a:lvl1pPr algn="r">
              <a:defRPr sz="1200">
                <a:solidFill>
                  <a:schemeClr val="tx1">
                    <a:tint val="75000"/>
                  </a:schemeClr>
                </a:solidFill>
              </a:defRPr>
            </a:lvl1pPr>
          </a:lstStyle>
          <a:p>
            <a:fld id="{2921CA4B-D636-441C-8E9E-FDE3B403F04A}" type="slidenum">
              <a:rPr lang="en-US" smtClean="0"/>
              <a:t>‹#›</a:t>
            </a:fld>
            <a:endParaRPr lang="en-US"/>
          </a:p>
        </p:txBody>
      </p:sp>
    </p:spTree>
    <p:extLst>
      <p:ext uri="{BB962C8B-B14F-4D97-AF65-F5344CB8AC3E}">
        <p14:creationId xmlns:p14="http://schemas.microsoft.com/office/powerpoint/2010/main" val="86653024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legislation.govt.nz/act/public/2021/0036/latest/link.aspx?search=ts_act_water_resel_25_a&amp;p=1&amp;id=DLM230264"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80" t="5466" r="2238" b="3660"/>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5683"/>
            <a:ext cx="3168352" cy="909815"/>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9554"/>
            <a:ext cx="9144000" cy="518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33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2400" dirty="0"/>
              <a:t>The Rules are based on the following drinking water supply categories and associated population sizes</a:t>
            </a:r>
            <a:endParaRPr lang="en-US" sz="2400"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NZ" dirty="0"/>
              <a:t>1.On-demand Networked Drinking Water Supplies </a:t>
            </a:r>
          </a:p>
          <a:p>
            <a:pPr marL="1314450" lvl="2" indent="-457200">
              <a:buAutoNum type="alphaLcPeriod"/>
            </a:pPr>
            <a:r>
              <a:rPr lang="en-NZ" dirty="0"/>
              <a:t>&lt; 50 consumers (Very Small Supplies) </a:t>
            </a:r>
          </a:p>
          <a:p>
            <a:pPr marL="1314450" lvl="2" indent="-457200">
              <a:buAutoNum type="alphaLcPeriod"/>
            </a:pPr>
            <a:r>
              <a:rPr lang="en-NZ" dirty="0"/>
              <a:t> 50 – 500 consumers (Small Supplies) </a:t>
            </a:r>
          </a:p>
          <a:p>
            <a:pPr marL="1314450" lvl="2" indent="-457200">
              <a:buAutoNum type="alphaLcPeriod"/>
            </a:pPr>
            <a:r>
              <a:rPr lang="en-NZ" dirty="0"/>
              <a:t>&gt;500 consumers (Large Supplies) </a:t>
            </a:r>
          </a:p>
          <a:p>
            <a:pPr marL="1314450" lvl="2" indent="-457200">
              <a:buAutoNum type="alphaLcPeriod"/>
            </a:pPr>
            <a:r>
              <a:rPr lang="en-NZ" dirty="0"/>
              <a:t>Varying Population Size Supplies </a:t>
            </a:r>
          </a:p>
          <a:p>
            <a:pPr marL="457200" lvl="1" indent="0">
              <a:buNone/>
            </a:pPr>
            <a:r>
              <a:rPr lang="en-NZ" dirty="0"/>
              <a:t>2. Trickle Feed Water Supplies </a:t>
            </a:r>
          </a:p>
          <a:p>
            <a:pPr marL="457200" lvl="1" indent="0">
              <a:buNone/>
            </a:pPr>
            <a:r>
              <a:rPr lang="en-NZ" dirty="0"/>
              <a:t>3. Self-supplied Building Drinking Water Supplies </a:t>
            </a:r>
          </a:p>
          <a:p>
            <a:pPr marL="1314450" lvl="2" indent="-457200">
              <a:buAutoNum type="alphaLcPeriod"/>
            </a:pPr>
            <a:r>
              <a:rPr lang="en-NZ" dirty="0"/>
              <a:t>&lt;50 drinking water consumers</a:t>
            </a:r>
          </a:p>
          <a:p>
            <a:pPr marL="1314450" lvl="2" indent="-457200">
              <a:buFont typeface="Arial" panose="020B0604020202020204" pitchFamily="34" charset="0"/>
              <a:buAutoNum type="alphaLcPeriod"/>
            </a:pPr>
            <a:r>
              <a:rPr lang="en-NZ" dirty="0"/>
              <a:t> &gt;50 drinking water consumers</a:t>
            </a:r>
          </a:p>
          <a:p>
            <a:pPr marL="457200" lvl="1" indent="0">
              <a:buNone/>
            </a:pPr>
            <a:r>
              <a:rPr lang="en-NZ" dirty="0"/>
              <a:t>4. Water Carrier Services (any population size) </a:t>
            </a:r>
          </a:p>
          <a:p>
            <a:pPr marL="457200" lvl="1" indent="0">
              <a:buNone/>
            </a:pPr>
            <a:r>
              <a:rPr lang="en-NZ" dirty="0"/>
              <a:t>5. Planned Event Temporary Drinking Water Supplies (any population size) </a:t>
            </a:r>
          </a:p>
          <a:p>
            <a:pPr marL="457200" lvl="1" indent="0">
              <a:buNone/>
            </a:pPr>
            <a:r>
              <a:rPr lang="en-NZ" dirty="0"/>
              <a:t>6. Community Drinking Water Stations / Water Carrier Supplies (any population size) </a:t>
            </a:r>
            <a:endParaRPr lang="en-US" dirty="0">
              <a:solidFill>
                <a:srgbClr val="4D4D4F"/>
              </a:solidFill>
            </a:endParaRPr>
          </a:p>
        </p:txBody>
      </p:sp>
    </p:spTree>
    <p:extLst>
      <p:ext uri="{BB962C8B-B14F-4D97-AF65-F5344CB8AC3E}">
        <p14:creationId xmlns:p14="http://schemas.microsoft.com/office/powerpoint/2010/main" val="245099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t>Key changes from the old Drinking -water Standards for New Zealand</a:t>
            </a:r>
            <a:endParaRPr lang="en-US" dirty="0"/>
          </a:p>
        </p:txBody>
      </p:sp>
      <p:sp>
        <p:nvSpPr>
          <p:cNvPr id="3" name="Content Placeholder 2"/>
          <p:cNvSpPr>
            <a:spLocks noGrp="1"/>
          </p:cNvSpPr>
          <p:nvPr>
            <p:ph idx="1"/>
          </p:nvPr>
        </p:nvSpPr>
        <p:spPr/>
        <p:txBody>
          <a:bodyPr>
            <a:normAutofit fontScale="70000" lnSpcReduction="20000"/>
          </a:bodyPr>
          <a:lstStyle/>
          <a:p>
            <a:r>
              <a:rPr lang="en-NZ" dirty="0"/>
              <a:t>different levels of complexity to cater to the diversity of drinking water supplies </a:t>
            </a:r>
          </a:p>
          <a:p>
            <a:r>
              <a:rPr lang="en-NZ" dirty="0"/>
              <a:t>a new format to make it easier for suppliers to find the rules that apply to their supplies </a:t>
            </a:r>
          </a:p>
          <a:p>
            <a:r>
              <a:rPr lang="en-NZ" dirty="0"/>
              <a:t>a greater emphasis on testing to identify and help manage risks </a:t>
            </a:r>
          </a:p>
          <a:p>
            <a:r>
              <a:rPr lang="en-NZ" dirty="0"/>
              <a:t>new requirements for source water testing and distribution system monitoring </a:t>
            </a:r>
          </a:p>
          <a:p>
            <a:r>
              <a:rPr lang="en-NZ" dirty="0"/>
              <a:t>a new requirement to include a Source Water Risk Management Plan as a component of a Drinking Water Safety Plan </a:t>
            </a:r>
          </a:p>
          <a:p>
            <a:r>
              <a:rPr lang="en-NZ" dirty="0"/>
              <a:t>discontinued the DWSNZ Revision 2018 secure bore water criteria. All water supplies will need some form of treatment unless an exemption is granted by Taumata Arowai </a:t>
            </a:r>
          </a:p>
          <a:p>
            <a:r>
              <a:rPr lang="en-NZ" dirty="0"/>
              <a:t>a new chemical compliance section for large (&gt;500 people) supplies.</a:t>
            </a:r>
            <a:endParaRPr lang="en-US" sz="2400" dirty="0">
              <a:solidFill>
                <a:srgbClr val="4D4D4F"/>
              </a:solidFill>
            </a:endParaRPr>
          </a:p>
        </p:txBody>
      </p:sp>
    </p:spTree>
    <p:extLst>
      <p:ext uri="{BB962C8B-B14F-4D97-AF65-F5344CB8AC3E}">
        <p14:creationId xmlns:p14="http://schemas.microsoft.com/office/powerpoint/2010/main" val="417520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t>Increased emphasis on identifying and managing risks</a:t>
            </a:r>
            <a:endParaRPr lang="en-US" dirty="0"/>
          </a:p>
        </p:txBody>
      </p:sp>
      <p:sp>
        <p:nvSpPr>
          <p:cNvPr id="3" name="Content Placeholder 2"/>
          <p:cNvSpPr>
            <a:spLocks noGrp="1"/>
          </p:cNvSpPr>
          <p:nvPr>
            <p:ph idx="1"/>
          </p:nvPr>
        </p:nvSpPr>
        <p:spPr/>
        <p:txBody>
          <a:bodyPr>
            <a:normAutofit fontScale="92500" lnSpcReduction="20000"/>
          </a:bodyPr>
          <a:lstStyle/>
          <a:p>
            <a:r>
              <a:rPr lang="en-NZ" dirty="0"/>
              <a:t>All suppliers (except those using an Acceptable Solution) need to provide a Drinking Water Safety Plan outlining how they will meet the requirements laid out in the Rules. </a:t>
            </a:r>
          </a:p>
          <a:p>
            <a:r>
              <a:rPr lang="en-NZ" dirty="0"/>
              <a:t>They also need to perform a thorough assessment of the risks across their whole drinking water supply system from the source to the tap. This risk assessment may identify other contaminants not covered by the Rules or the Standards. </a:t>
            </a:r>
          </a:p>
          <a:p>
            <a:r>
              <a:rPr lang="en-NZ" dirty="0"/>
              <a:t>Suppliers need to provide details on how they will monitor and manage these risks in their Drinking Water Safety Plan. </a:t>
            </a:r>
          </a:p>
        </p:txBody>
      </p:sp>
    </p:spTree>
    <p:extLst>
      <p:ext uri="{BB962C8B-B14F-4D97-AF65-F5344CB8AC3E}">
        <p14:creationId xmlns:p14="http://schemas.microsoft.com/office/powerpoint/2010/main" val="36058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t>Rules are grouped into modules to make it easier for suppliers</a:t>
            </a:r>
            <a:endParaRPr lang="en-US" dirty="0"/>
          </a:p>
        </p:txBody>
      </p:sp>
      <p:sp>
        <p:nvSpPr>
          <p:cNvPr id="3" name="Content Placeholder 2"/>
          <p:cNvSpPr>
            <a:spLocks noGrp="1"/>
          </p:cNvSpPr>
          <p:nvPr>
            <p:ph idx="1"/>
          </p:nvPr>
        </p:nvSpPr>
        <p:spPr/>
        <p:txBody>
          <a:bodyPr>
            <a:normAutofit fontScale="77500" lnSpcReduction="20000"/>
          </a:bodyPr>
          <a:lstStyle/>
          <a:p>
            <a:r>
              <a:rPr lang="en-NZ" dirty="0"/>
              <a:t>Rather than reading through extensive chapters, each drinking water supplier is assigned a small set of modules containing the rules that apply to them.</a:t>
            </a:r>
          </a:p>
          <a:p>
            <a:r>
              <a:rPr lang="en-NZ" dirty="0"/>
              <a:t>There are general rules (G) that all suppliers need to follow. </a:t>
            </a:r>
          </a:p>
          <a:p>
            <a:r>
              <a:rPr lang="en-NZ" dirty="0"/>
              <a:t>There are rules that apply to different sizes or complexity of supply: </a:t>
            </a:r>
          </a:p>
          <a:p>
            <a:pPr lvl="1"/>
            <a:r>
              <a:rPr lang="en-NZ" dirty="0"/>
              <a:t>1 = simple </a:t>
            </a:r>
          </a:p>
          <a:p>
            <a:pPr lvl="1"/>
            <a:r>
              <a:rPr lang="en-NZ" dirty="0"/>
              <a:t>2 = moderate </a:t>
            </a:r>
          </a:p>
          <a:p>
            <a:pPr lvl="1"/>
            <a:r>
              <a:rPr lang="en-NZ" dirty="0"/>
              <a:t>3 = complex </a:t>
            </a:r>
          </a:p>
          <a:p>
            <a:r>
              <a:rPr lang="en-NZ" dirty="0"/>
              <a:t>There are rules that apply to different parts of the system: </a:t>
            </a:r>
          </a:p>
          <a:p>
            <a:pPr lvl="1"/>
            <a:r>
              <a:rPr lang="en-NZ" dirty="0"/>
              <a:t>Source water (S) rules relate to the process of extracting water. </a:t>
            </a:r>
          </a:p>
          <a:p>
            <a:pPr lvl="1"/>
            <a:r>
              <a:rPr lang="en-NZ" dirty="0"/>
              <a:t>Treatment (T) system rules relate to the process of treating water </a:t>
            </a:r>
          </a:p>
          <a:p>
            <a:pPr lvl="1"/>
            <a:r>
              <a:rPr lang="en-NZ" dirty="0"/>
              <a:t>Distribution (D) system rules relate to the networks and pipes used to distribute water to consumers</a:t>
            </a:r>
          </a:p>
        </p:txBody>
      </p:sp>
    </p:spTree>
    <p:extLst>
      <p:ext uri="{BB962C8B-B14F-4D97-AF65-F5344CB8AC3E}">
        <p14:creationId xmlns:p14="http://schemas.microsoft.com/office/powerpoint/2010/main" val="315839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t>Within each module there are two types of rules:</a:t>
            </a:r>
            <a:endParaRPr lang="en-US" dirty="0"/>
          </a:p>
        </p:txBody>
      </p:sp>
      <p:sp>
        <p:nvSpPr>
          <p:cNvPr id="3" name="Content Placeholder 2"/>
          <p:cNvSpPr>
            <a:spLocks noGrp="1"/>
          </p:cNvSpPr>
          <p:nvPr>
            <p:ph idx="1"/>
          </p:nvPr>
        </p:nvSpPr>
        <p:spPr/>
        <p:txBody>
          <a:bodyPr>
            <a:normAutofit/>
          </a:bodyPr>
          <a:lstStyle/>
          <a:p>
            <a:r>
              <a:rPr lang="en-NZ" dirty="0"/>
              <a:t>Monitoring and reporting rules ensure that water supplies are complying with the Drinking Water Standards. </a:t>
            </a:r>
          </a:p>
          <a:p>
            <a:r>
              <a:rPr lang="en-NZ" dirty="0"/>
              <a:t>Assurance rules outline actions that a water supplier needs to undertake to ensure the safety of water. For example, the preparation of a backflow prevention programme to stop contaminated water re-entering the network. </a:t>
            </a:r>
          </a:p>
        </p:txBody>
      </p:sp>
    </p:spTree>
    <p:extLst>
      <p:ext uri="{BB962C8B-B14F-4D97-AF65-F5344CB8AC3E}">
        <p14:creationId xmlns:p14="http://schemas.microsoft.com/office/powerpoint/2010/main" val="108508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t>Key changes to the Rules </a:t>
            </a:r>
            <a:br>
              <a:rPr lang="en-NZ" dirty="0"/>
            </a:br>
            <a:r>
              <a:rPr lang="en-NZ" dirty="0"/>
              <a:t>Source water</a:t>
            </a:r>
            <a:endParaRPr lang="en-US" dirty="0"/>
          </a:p>
        </p:txBody>
      </p:sp>
      <p:sp>
        <p:nvSpPr>
          <p:cNvPr id="3" name="Content Placeholder 2"/>
          <p:cNvSpPr>
            <a:spLocks noGrp="1"/>
          </p:cNvSpPr>
          <p:nvPr>
            <p:ph idx="1"/>
          </p:nvPr>
        </p:nvSpPr>
        <p:spPr/>
        <p:txBody>
          <a:bodyPr/>
          <a:lstStyle/>
          <a:p>
            <a:r>
              <a:rPr lang="en-NZ" dirty="0"/>
              <a:t>All source waters must be monitored for a range of parameters. </a:t>
            </a:r>
          </a:p>
          <a:p>
            <a:r>
              <a:rPr lang="en-NZ" dirty="0"/>
              <a:t>Source waters for Level 3 (complex) supplies are classified into four categories to determine the level of protozoa treatment that is required. </a:t>
            </a:r>
          </a:p>
          <a:p>
            <a:r>
              <a:rPr lang="en-NZ" dirty="0"/>
              <a:t>There are more specific requirements to prevent surface water entering bore heads.</a:t>
            </a:r>
          </a:p>
        </p:txBody>
      </p:sp>
    </p:spTree>
    <p:extLst>
      <p:ext uri="{BB962C8B-B14F-4D97-AF65-F5344CB8AC3E}">
        <p14:creationId xmlns:p14="http://schemas.microsoft.com/office/powerpoint/2010/main" val="49098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t>Key changes to the Rules </a:t>
            </a:r>
            <a:br>
              <a:rPr lang="en-NZ" dirty="0"/>
            </a:br>
            <a:r>
              <a:rPr lang="en-NZ" dirty="0"/>
              <a:t>Treatment systems</a:t>
            </a:r>
            <a:endParaRPr lang="en-US" dirty="0"/>
          </a:p>
        </p:txBody>
      </p:sp>
      <p:sp>
        <p:nvSpPr>
          <p:cNvPr id="3" name="Content Placeholder 2"/>
          <p:cNvSpPr>
            <a:spLocks noGrp="1"/>
          </p:cNvSpPr>
          <p:nvPr>
            <p:ph idx="1"/>
          </p:nvPr>
        </p:nvSpPr>
        <p:spPr/>
        <p:txBody>
          <a:bodyPr>
            <a:normAutofit fontScale="85000" lnSpcReduction="20000"/>
          </a:bodyPr>
          <a:lstStyle/>
          <a:p>
            <a:r>
              <a:rPr lang="en-NZ" dirty="0"/>
              <a:t>We have updated the list of treatment system types, removing those that are not applicable to current industry practice.</a:t>
            </a:r>
          </a:p>
          <a:p>
            <a:r>
              <a:rPr lang="en-NZ" dirty="0"/>
              <a:t>Chemical compliance Rules for complex drinking water supplies (T3) are now assigned to supplies based on the statistical ‘Typical Value Method’. These values are used to determine monitoring periods for different chemical </a:t>
            </a:r>
            <a:r>
              <a:rPr lang="en-NZ" dirty="0" err="1"/>
              <a:t>determinands</a:t>
            </a:r>
            <a:r>
              <a:rPr lang="en-NZ" dirty="0"/>
              <a:t> in the source water.</a:t>
            </a:r>
          </a:p>
          <a:p>
            <a:r>
              <a:rPr lang="en-NZ" dirty="0"/>
              <a:t>We have added requirements for event-based monitoring to manage the risk to public health from rapid changes to the concentrations of contaminants in a water source or treatment plant.</a:t>
            </a:r>
          </a:p>
          <a:p>
            <a:r>
              <a:rPr lang="en-NZ" dirty="0"/>
              <a:t>We have added new </a:t>
            </a:r>
            <a:r>
              <a:rPr lang="en-NZ" dirty="0" err="1"/>
              <a:t>cyanotoxin</a:t>
            </a:r>
            <a:r>
              <a:rPr lang="en-NZ" dirty="0"/>
              <a:t> compliance rules based on risk categories of the source water.</a:t>
            </a:r>
          </a:p>
        </p:txBody>
      </p:sp>
    </p:spTree>
    <p:extLst>
      <p:ext uri="{BB962C8B-B14F-4D97-AF65-F5344CB8AC3E}">
        <p14:creationId xmlns:p14="http://schemas.microsoft.com/office/powerpoint/2010/main" val="56227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t>Key changes to the Rules </a:t>
            </a:r>
            <a:br>
              <a:rPr lang="en-NZ" dirty="0"/>
            </a:br>
            <a:r>
              <a:rPr lang="en-NZ" dirty="0"/>
              <a:t>Distribution water</a:t>
            </a:r>
            <a:endParaRPr lang="en-US" dirty="0"/>
          </a:p>
        </p:txBody>
      </p:sp>
      <p:sp>
        <p:nvSpPr>
          <p:cNvPr id="3" name="Content Placeholder 2"/>
          <p:cNvSpPr>
            <a:spLocks noGrp="1"/>
          </p:cNvSpPr>
          <p:nvPr>
            <p:ph idx="1"/>
          </p:nvPr>
        </p:nvSpPr>
        <p:spPr/>
        <p:txBody>
          <a:bodyPr>
            <a:normAutofit/>
          </a:bodyPr>
          <a:lstStyle/>
          <a:p>
            <a:r>
              <a:rPr lang="en-NZ" dirty="0"/>
              <a:t>There are more rules for distribution systems, especially specific backflow prevention rules. </a:t>
            </a:r>
            <a:br>
              <a:rPr lang="en-NZ" dirty="0"/>
            </a:br>
            <a:endParaRPr lang="en-NZ" dirty="0"/>
          </a:p>
          <a:p>
            <a:r>
              <a:rPr lang="en-NZ" dirty="0"/>
              <a:t>Residual disinfection will be compulsory unless an exemption is approved by Taumata Arowai, or a relevant Acceptable Solution is implemented. </a:t>
            </a:r>
          </a:p>
        </p:txBody>
      </p:sp>
    </p:spTree>
    <p:extLst>
      <p:ext uri="{BB962C8B-B14F-4D97-AF65-F5344CB8AC3E}">
        <p14:creationId xmlns:p14="http://schemas.microsoft.com/office/powerpoint/2010/main" val="373455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t>Key changes to the Rules </a:t>
            </a:r>
            <a:br>
              <a:rPr lang="en-NZ" dirty="0"/>
            </a:br>
            <a:r>
              <a:rPr lang="en-NZ" dirty="0"/>
              <a:t>Monitoring</a:t>
            </a:r>
            <a:endParaRPr lang="en-US" dirty="0"/>
          </a:p>
        </p:txBody>
      </p:sp>
      <p:sp>
        <p:nvSpPr>
          <p:cNvPr id="3" name="Content Placeholder 2"/>
          <p:cNvSpPr>
            <a:spLocks noGrp="1"/>
          </p:cNvSpPr>
          <p:nvPr>
            <p:ph idx="1"/>
          </p:nvPr>
        </p:nvSpPr>
        <p:spPr/>
        <p:txBody>
          <a:bodyPr>
            <a:normAutofit/>
          </a:bodyPr>
          <a:lstStyle/>
          <a:p>
            <a:r>
              <a:rPr lang="en-NZ" dirty="0"/>
              <a:t>Drinking water suppliers must submit monitoring reports and data to Taumata Arowai in accordance with the monitoring period frequency requirements set out in the General (G) Rules.</a:t>
            </a:r>
          </a:p>
        </p:txBody>
      </p:sp>
    </p:spTree>
    <p:extLst>
      <p:ext uri="{BB962C8B-B14F-4D97-AF65-F5344CB8AC3E}">
        <p14:creationId xmlns:p14="http://schemas.microsoft.com/office/powerpoint/2010/main" val="1302009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3"/>
            <a:ext cx="8229600" cy="706819"/>
          </a:xfrm>
        </p:spPr>
        <p:txBody>
          <a:bodyPr>
            <a:normAutofit fontScale="90000"/>
          </a:bodyPr>
          <a:lstStyle/>
          <a:p>
            <a:pPr algn="ctr"/>
            <a:r>
              <a:rPr lang="en-NZ" dirty="0"/>
              <a:t>Requirement Summary for Small water supplies</a:t>
            </a:r>
            <a:endParaRPr lang="en-US" dirty="0"/>
          </a:p>
        </p:txBody>
      </p:sp>
      <p:sp>
        <p:nvSpPr>
          <p:cNvPr id="3" name="Content Placeholder 2"/>
          <p:cNvSpPr>
            <a:spLocks noGrp="1"/>
          </p:cNvSpPr>
          <p:nvPr>
            <p:ph idx="1"/>
          </p:nvPr>
        </p:nvSpPr>
        <p:spPr>
          <a:xfrm>
            <a:off x="395536" y="1125538"/>
            <a:ext cx="8229600" cy="4930036"/>
          </a:xfrm>
        </p:spPr>
        <p:txBody>
          <a:bodyPr>
            <a:normAutofit fontScale="47500" lnSpcReduction="20000"/>
          </a:bodyPr>
          <a:lstStyle/>
          <a:p>
            <a:r>
              <a:rPr lang="en-NZ" dirty="0"/>
              <a:t>As a short sharp summary they are going to have to:</a:t>
            </a:r>
          </a:p>
          <a:p>
            <a:r>
              <a:rPr lang="en-NZ" dirty="0"/>
              <a:t> </a:t>
            </a:r>
          </a:p>
          <a:p>
            <a:r>
              <a:rPr lang="en-NZ" b="1" dirty="0"/>
              <a:t>For populations less than 50</a:t>
            </a:r>
            <a:endParaRPr lang="en-NZ" dirty="0"/>
          </a:p>
          <a:p>
            <a:r>
              <a:rPr lang="en-NZ" dirty="0"/>
              <a:t>            Monitoring 3, 6 monthly and annual and 5 yearly</a:t>
            </a:r>
          </a:p>
          <a:p>
            <a:r>
              <a:rPr lang="en-NZ" dirty="0"/>
              <a:t>            Treatment – Filtering &amp; UV</a:t>
            </a:r>
          </a:p>
          <a:p>
            <a:r>
              <a:rPr lang="en-NZ" dirty="0"/>
              <a:t>            Qualified personnel</a:t>
            </a:r>
          </a:p>
          <a:p>
            <a:r>
              <a:rPr lang="en-NZ" dirty="0"/>
              <a:t>            Backflow for moderate and high risk connections</a:t>
            </a:r>
          </a:p>
          <a:p>
            <a:r>
              <a:rPr lang="en-NZ" dirty="0"/>
              <a:t>            Have an operational water safety Plan</a:t>
            </a:r>
          </a:p>
          <a:p>
            <a:r>
              <a:rPr lang="en-NZ" dirty="0"/>
              <a:t>Have a source water risk management plan (not sure about this for these v small supplies)</a:t>
            </a:r>
          </a:p>
          <a:p>
            <a:r>
              <a:rPr lang="en-NZ" dirty="0"/>
              <a:t> </a:t>
            </a:r>
          </a:p>
          <a:p>
            <a:r>
              <a:rPr lang="en-NZ" dirty="0"/>
              <a:t> </a:t>
            </a:r>
          </a:p>
          <a:p>
            <a:r>
              <a:rPr lang="en-NZ" b="1" dirty="0"/>
              <a:t>For populations 50 to 100</a:t>
            </a:r>
            <a:endParaRPr lang="en-NZ" dirty="0"/>
          </a:p>
          <a:p>
            <a:r>
              <a:rPr lang="en-NZ" dirty="0"/>
              <a:t>            Monitoring  Daily, weekly, Monthly &amp; 3, 6 monthly and annual</a:t>
            </a:r>
          </a:p>
          <a:p>
            <a:r>
              <a:rPr lang="en-NZ" dirty="0" err="1"/>
              <a:t>Cyanotoxin</a:t>
            </a:r>
            <a:r>
              <a:rPr lang="en-NZ" dirty="0"/>
              <a:t> monitoring</a:t>
            </a:r>
          </a:p>
          <a:p>
            <a:r>
              <a:rPr lang="en-NZ" dirty="0"/>
              <a:t>            Treatment – Filtering &amp; UV &amp; chlorination</a:t>
            </a:r>
          </a:p>
          <a:p>
            <a:r>
              <a:rPr lang="en-NZ" dirty="0"/>
              <a:t>            Qualified personnel</a:t>
            </a:r>
          </a:p>
          <a:p>
            <a:r>
              <a:rPr lang="en-NZ" dirty="0"/>
              <a:t>            Backflow risk assessed annually</a:t>
            </a:r>
          </a:p>
          <a:p>
            <a:r>
              <a:rPr lang="en-NZ" dirty="0"/>
              <a:t>Have an operational water safety Plan</a:t>
            </a:r>
          </a:p>
          <a:p>
            <a:r>
              <a:rPr lang="en-NZ" dirty="0"/>
              <a:t>Have a source water risk management plan</a:t>
            </a:r>
          </a:p>
          <a:p>
            <a:endParaRPr lang="en-NZ" dirty="0"/>
          </a:p>
          <a:p>
            <a:r>
              <a:rPr lang="en-NZ" dirty="0"/>
              <a:t>Fluoridation???</a:t>
            </a:r>
          </a:p>
          <a:p>
            <a:endParaRPr lang="en-NZ" dirty="0"/>
          </a:p>
          <a:p>
            <a:r>
              <a:rPr lang="en-NZ" dirty="0">
                <a:solidFill>
                  <a:schemeClr val="accent2"/>
                </a:solidFill>
              </a:rPr>
              <a:t>Three Waters</a:t>
            </a:r>
          </a:p>
          <a:p>
            <a:endParaRPr lang="en-NZ" dirty="0"/>
          </a:p>
        </p:txBody>
      </p:sp>
    </p:spTree>
    <p:extLst>
      <p:ext uri="{BB962C8B-B14F-4D97-AF65-F5344CB8AC3E}">
        <p14:creationId xmlns:p14="http://schemas.microsoft.com/office/powerpoint/2010/main" val="266716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80" t="5466" r="2238" b="3660"/>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5683"/>
            <a:ext cx="3168352" cy="909815"/>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107690"/>
            <a:ext cx="5022904" cy="462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05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solidFill>
                <a:srgbClr val="4D4D4F"/>
              </a:solidFill>
            </a:endParaRPr>
          </a:p>
          <a:p>
            <a:pPr marL="457200" lvl="1" indent="0">
              <a:buNone/>
            </a:pPr>
            <a:endParaRPr lang="en-US" dirty="0">
              <a:solidFill>
                <a:srgbClr val="4D4D4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47363" cy="718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82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solidFill>
                <a:srgbClr val="4D4D4F"/>
              </a:solidFill>
            </a:endParaRPr>
          </a:p>
          <a:p>
            <a:pPr marL="457200" lvl="1" indent="0">
              <a:buNone/>
            </a:pPr>
            <a:endParaRPr lang="en-US" dirty="0">
              <a:solidFill>
                <a:srgbClr val="4D4D4F"/>
              </a:solidFill>
            </a:endParaRPr>
          </a:p>
        </p:txBody>
      </p:sp>
      <p:sp>
        <p:nvSpPr>
          <p:cNvPr id="2" name="Rectangle 1"/>
          <p:cNvSpPr/>
          <p:nvPr/>
        </p:nvSpPr>
        <p:spPr>
          <a:xfrm>
            <a:off x="-12631" y="27502"/>
            <a:ext cx="9036496" cy="5909310"/>
          </a:xfrm>
          <a:prstGeom prst="rect">
            <a:avLst/>
          </a:prstGeom>
        </p:spPr>
        <p:txBody>
          <a:bodyPr wrap="square">
            <a:spAutoFit/>
          </a:bodyPr>
          <a:lstStyle/>
          <a:p>
            <a:pPr fontAlgn="base"/>
            <a:br>
              <a:rPr lang="en-NZ" b="1" dirty="0"/>
            </a:br>
            <a:r>
              <a:rPr lang="en-NZ" b="1" dirty="0"/>
              <a:t>Purpose of this Act  (Water Services Act 2021)</a:t>
            </a:r>
          </a:p>
          <a:p>
            <a:pPr fontAlgn="base"/>
            <a:r>
              <a:rPr lang="en-NZ" dirty="0"/>
              <a:t>(1)</a:t>
            </a:r>
          </a:p>
          <a:p>
            <a:pPr fontAlgn="base"/>
            <a:r>
              <a:rPr lang="en-NZ" dirty="0">
                <a:solidFill>
                  <a:srgbClr val="FF0000"/>
                </a:solidFill>
              </a:rPr>
              <a:t>The main purpose of this Act is to ensure that drinking water suppliers provide safe drinking water to consumers by—</a:t>
            </a:r>
          </a:p>
          <a:p>
            <a:pPr fontAlgn="base"/>
            <a:r>
              <a:rPr lang="en-NZ" dirty="0"/>
              <a:t>(a)</a:t>
            </a:r>
          </a:p>
          <a:p>
            <a:pPr fontAlgn="base"/>
            <a:r>
              <a:rPr lang="en-NZ" dirty="0"/>
              <a:t>providing a drinking water regulatory framework that is consistent with internationally accepted best practice, including a duty on drinking water suppliers to—</a:t>
            </a:r>
          </a:p>
          <a:p>
            <a:pPr fontAlgn="base"/>
            <a:r>
              <a:rPr lang="en-NZ" dirty="0"/>
              <a:t>(</a:t>
            </a:r>
            <a:r>
              <a:rPr lang="en-NZ" dirty="0" err="1"/>
              <a:t>i</a:t>
            </a:r>
            <a:r>
              <a:rPr lang="en-NZ" dirty="0"/>
              <a:t>)</a:t>
            </a:r>
          </a:p>
          <a:p>
            <a:pPr fontAlgn="base"/>
            <a:r>
              <a:rPr lang="en-NZ" dirty="0">
                <a:solidFill>
                  <a:srgbClr val="FF0000"/>
                </a:solidFill>
              </a:rPr>
              <a:t>have a drinking water safety plan; and</a:t>
            </a:r>
          </a:p>
          <a:p>
            <a:pPr fontAlgn="base"/>
            <a:r>
              <a:rPr lang="en-NZ" dirty="0"/>
              <a:t>(ii)</a:t>
            </a:r>
          </a:p>
          <a:p>
            <a:pPr fontAlgn="base"/>
            <a:r>
              <a:rPr lang="en-NZ" dirty="0"/>
              <a:t>comply with legislative requirements (such as drinking water standards) on a consistent basis; and</a:t>
            </a:r>
          </a:p>
          <a:p>
            <a:pPr fontAlgn="base"/>
            <a:r>
              <a:rPr lang="en-NZ" dirty="0"/>
              <a:t>(b)</a:t>
            </a:r>
          </a:p>
          <a:p>
            <a:pPr fontAlgn="base"/>
            <a:r>
              <a:rPr lang="en-NZ" dirty="0"/>
              <a:t>providing a </a:t>
            </a:r>
            <a:r>
              <a:rPr lang="en-NZ" dirty="0">
                <a:solidFill>
                  <a:srgbClr val="FF0000"/>
                </a:solidFill>
              </a:rPr>
              <a:t>source water risk management framework that, </a:t>
            </a:r>
            <a:r>
              <a:rPr lang="en-NZ" dirty="0"/>
              <a:t>together with the </a:t>
            </a:r>
            <a:r>
              <a:rPr lang="en-NZ" dirty="0">
                <a:hlinkClick r:id="rId2"/>
              </a:rPr>
              <a:t>Resource Management Act 1991</a:t>
            </a:r>
            <a:r>
              <a:rPr lang="en-NZ" dirty="0"/>
              <a:t>, regulations made under that Act, and the National Policy Statement for Freshwater Management, enables risks to source water to be properly identified, managed, and monitored; and</a:t>
            </a:r>
          </a:p>
          <a:p>
            <a:pPr fontAlgn="base"/>
            <a:r>
              <a:rPr lang="en-NZ" dirty="0"/>
              <a:t>(c)</a:t>
            </a:r>
          </a:p>
          <a:p>
            <a:pPr fontAlgn="base"/>
            <a:r>
              <a:rPr lang="en-NZ" dirty="0"/>
              <a:t>providing mechanisms that </a:t>
            </a:r>
            <a:r>
              <a:rPr lang="en-NZ" dirty="0">
                <a:solidFill>
                  <a:srgbClr val="FF0000"/>
                </a:solidFill>
              </a:rPr>
              <a:t>enable the regulation of drinking water to be proportionate to the scale, complexity, and risk profile of each drinking water supply.</a:t>
            </a:r>
          </a:p>
        </p:txBody>
      </p:sp>
    </p:spTree>
    <p:extLst>
      <p:ext uri="{BB962C8B-B14F-4D97-AF65-F5344CB8AC3E}">
        <p14:creationId xmlns:p14="http://schemas.microsoft.com/office/powerpoint/2010/main" val="398728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solidFill>
                <a:srgbClr val="4D4D4F"/>
              </a:solidFill>
            </a:endParaRPr>
          </a:p>
          <a:p>
            <a:pPr marL="457200" lvl="1" indent="0">
              <a:buNone/>
            </a:pPr>
            <a:endParaRPr lang="en-US" dirty="0">
              <a:solidFill>
                <a:srgbClr val="4D4D4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852613"/>
            <a:ext cx="8885237"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51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solidFill>
                <a:srgbClr val="4D4D4F"/>
              </a:solidFill>
            </a:endParaRPr>
          </a:p>
          <a:p>
            <a:pPr marL="457200" lvl="1" indent="0">
              <a:buNone/>
            </a:pPr>
            <a:endParaRPr lang="en-US" dirty="0">
              <a:solidFill>
                <a:srgbClr val="4D4D4F"/>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399588" cy="678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92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solidFill>
                <a:srgbClr val="4D4D4F"/>
              </a:solidFill>
            </a:endParaRPr>
          </a:p>
          <a:p>
            <a:pPr lvl="1">
              <a:buFont typeface="Arial" panose="020B0604020202020204" pitchFamily="34" charset="0"/>
              <a:buChar char="•"/>
            </a:pPr>
            <a:r>
              <a:rPr lang="en-NZ" dirty="0"/>
              <a:t>Setting limits for:</a:t>
            </a:r>
          </a:p>
          <a:p>
            <a:pPr lvl="1">
              <a:buFont typeface="Arial" panose="020B0604020202020204" pitchFamily="34" charset="0"/>
              <a:buChar char="•"/>
            </a:pPr>
            <a:endParaRPr lang="en-NZ" dirty="0"/>
          </a:p>
          <a:p>
            <a:pPr lvl="1">
              <a:buFont typeface="Arial" panose="020B0604020202020204" pitchFamily="34" charset="0"/>
              <a:buChar char="•"/>
            </a:pPr>
            <a:r>
              <a:rPr lang="en-NZ" dirty="0"/>
              <a:t>MAVs for Microbiological </a:t>
            </a:r>
            <a:r>
              <a:rPr lang="en-NZ" dirty="0" err="1"/>
              <a:t>Determinands</a:t>
            </a:r>
            <a:endParaRPr lang="en-NZ" dirty="0"/>
          </a:p>
          <a:p>
            <a:pPr lvl="1">
              <a:buFont typeface="Arial" panose="020B0604020202020204" pitchFamily="34" charset="0"/>
              <a:buChar char="•"/>
            </a:pPr>
            <a:r>
              <a:rPr lang="en-NZ" dirty="0"/>
              <a:t>MAVs for Inorganic </a:t>
            </a:r>
            <a:r>
              <a:rPr lang="en-NZ" dirty="0" err="1"/>
              <a:t>Determinands</a:t>
            </a:r>
            <a:r>
              <a:rPr lang="en-NZ" dirty="0"/>
              <a:t> </a:t>
            </a:r>
          </a:p>
          <a:p>
            <a:pPr lvl="1">
              <a:buFont typeface="Arial" panose="020B0604020202020204" pitchFamily="34" charset="0"/>
              <a:buChar char="•"/>
            </a:pPr>
            <a:r>
              <a:rPr lang="en-NZ" dirty="0"/>
              <a:t>MAVs for Organic </a:t>
            </a:r>
            <a:r>
              <a:rPr lang="en-NZ" dirty="0" err="1"/>
              <a:t>Determinands</a:t>
            </a:r>
            <a:r>
              <a:rPr lang="en-NZ" dirty="0"/>
              <a:t> </a:t>
            </a:r>
          </a:p>
          <a:p>
            <a:pPr lvl="1">
              <a:buFont typeface="Arial" panose="020B0604020202020204" pitchFamily="34" charset="0"/>
              <a:buChar char="•"/>
            </a:pPr>
            <a:r>
              <a:rPr lang="en-NZ" dirty="0"/>
              <a:t>MAVs for Radiological </a:t>
            </a:r>
            <a:r>
              <a:rPr lang="en-NZ" dirty="0" err="1"/>
              <a:t>Determinands</a:t>
            </a:r>
            <a:endParaRPr lang="en-US" dirty="0">
              <a:solidFill>
                <a:srgbClr val="4D4D4F"/>
              </a:solidFill>
            </a:endParaRPr>
          </a:p>
        </p:txBody>
      </p:sp>
      <p:sp>
        <p:nvSpPr>
          <p:cNvPr id="4" name="Title 3"/>
          <p:cNvSpPr>
            <a:spLocks noGrp="1"/>
          </p:cNvSpPr>
          <p:nvPr>
            <p:ph type="title"/>
          </p:nvPr>
        </p:nvSpPr>
        <p:spPr/>
        <p:txBody>
          <a:bodyPr/>
          <a:lstStyle/>
          <a:p>
            <a:r>
              <a:rPr lang="en-NZ" dirty="0"/>
              <a:t>The Standards</a:t>
            </a:r>
          </a:p>
        </p:txBody>
      </p:sp>
    </p:spTree>
    <p:extLst>
      <p:ext uri="{BB962C8B-B14F-4D97-AF65-F5344CB8AC3E}">
        <p14:creationId xmlns:p14="http://schemas.microsoft.com/office/powerpoint/2010/main" val="149297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0" dirty="0"/>
              <a:t>Drinking Water Quality Assurance Rules</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NZ" dirty="0"/>
              <a:t>Requirements a drinking water supplier must comply with to help ensure the drinking water they provide is safe</a:t>
            </a:r>
          </a:p>
          <a:p>
            <a:pPr lvl="1">
              <a:buFont typeface="Arial" panose="020B0604020202020204" pitchFamily="34" charset="0"/>
              <a:buChar char="•"/>
            </a:pPr>
            <a:r>
              <a:rPr lang="en-NZ" dirty="0"/>
              <a:t>The Rules are categorised into different drinking water supply types</a:t>
            </a:r>
          </a:p>
          <a:p>
            <a:pPr lvl="2"/>
            <a:r>
              <a:rPr lang="en-NZ" dirty="0"/>
              <a:t>On demand networked drinking water supplies</a:t>
            </a:r>
          </a:p>
          <a:p>
            <a:pPr lvl="2"/>
            <a:r>
              <a:rPr lang="en-NZ" dirty="0"/>
              <a:t>Trickle feed water supplies</a:t>
            </a:r>
          </a:p>
          <a:p>
            <a:pPr lvl="2"/>
            <a:r>
              <a:rPr lang="en-NZ" dirty="0"/>
              <a:t>Self-supplied building drinking-water supplies</a:t>
            </a:r>
          </a:p>
          <a:p>
            <a:pPr lvl="2"/>
            <a:r>
              <a:rPr lang="en-NZ" dirty="0"/>
              <a:t>Water carrier service </a:t>
            </a:r>
          </a:p>
          <a:p>
            <a:pPr lvl="2"/>
            <a:r>
              <a:rPr lang="en-NZ" dirty="0"/>
              <a:t>Planned Event Temporary Drinking Water Supplies</a:t>
            </a:r>
          </a:p>
          <a:p>
            <a:pPr lvl="2"/>
            <a:r>
              <a:rPr lang="en-NZ" dirty="0"/>
              <a:t>Community drinking water station/water carrier supplies </a:t>
            </a:r>
            <a:endParaRPr lang="en-US" dirty="0">
              <a:solidFill>
                <a:srgbClr val="4D4D4F"/>
              </a:solidFill>
            </a:endParaRPr>
          </a:p>
        </p:txBody>
      </p:sp>
    </p:spTree>
    <p:extLst>
      <p:ext uri="{BB962C8B-B14F-4D97-AF65-F5344CB8AC3E}">
        <p14:creationId xmlns:p14="http://schemas.microsoft.com/office/powerpoint/2010/main" val="271282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0" dirty="0"/>
              <a:t>Drinking Water Quality Assurance Rules</a:t>
            </a:r>
          </a:p>
        </p:txBody>
      </p:sp>
      <p:sp>
        <p:nvSpPr>
          <p:cNvPr id="3" name="Content Placeholder 2"/>
          <p:cNvSpPr>
            <a:spLocks noGrp="1"/>
          </p:cNvSpPr>
          <p:nvPr>
            <p:ph idx="1"/>
          </p:nvPr>
        </p:nvSpPr>
        <p:spPr/>
        <p:txBody>
          <a:bodyPr/>
          <a:lstStyle/>
          <a:p>
            <a:pPr marL="457200" lvl="1" indent="0">
              <a:buNone/>
            </a:pPr>
            <a:br>
              <a:rPr lang="en-NZ" dirty="0"/>
            </a:br>
            <a:br>
              <a:rPr lang="en-NZ" dirty="0"/>
            </a:br>
            <a:br>
              <a:rPr lang="en-NZ" dirty="0"/>
            </a:br>
            <a:r>
              <a:rPr lang="en-NZ" dirty="0"/>
              <a:t>The new Rules apply to all drinking water supplies that serve more than a single domestic dwelling. This reflects the increased scope of the Water Services Act 2021 (the Act).</a:t>
            </a:r>
            <a:endParaRPr lang="en-US" dirty="0">
              <a:solidFill>
                <a:srgbClr val="4D4D4F"/>
              </a:solidFill>
            </a:endParaRPr>
          </a:p>
        </p:txBody>
      </p:sp>
    </p:spTree>
    <p:extLst>
      <p:ext uri="{BB962C8B-B14F-4D97-AF65-F5344CB8AC3E}">
        <p14:creationId xmlns:p14="http://schemas.microsoft.com/office/powerpoint/2010/main" val="1369718911"/>
      </p:ext>
    </p:extLst>
  </p:cSld>
  <p:clrMapOvr>
    <a:masterClrMapping/>
  </p:clrMapOvr>
</p:sld>
</file>

<file path=ppt/theme/theme1.xml><?xml version="1.0" encoding="utf-8"?>
<a:theme xmlns:a="http://schemas.openxmlformats.org/drawingml/2006/main" name="MDC PowerPoint template standard siz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MDC PowerPoint template standard size</Template>
  <TotalTime>384</TotalTime>
  <Words>1320</Words>
  <Application>Microsoft Office PowerPoint</Application>
  <PresentationFormat>Custom</PresentationFormat>
  <Paragraphs>109</Paragraphs>
  <Slides>19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MDC PowerPoint template standard size</vt:lpstr>
      <vt:lpstr>Custom Design</vt:lpstr>
      <vt:lpstr>PowerPoint Presentation</vt:lpstr>
      <vt:lpstr>PowerPoint Presentation</vt:lpstr>
      <vt:lpstr>PowerPoint Presentation</vt:lpstr>
      <vt:lpstr>PowerPoint Presentation</vt:lpstr>
      <vt:lpstr>PowerPoint Presentation</vt:lpstr>
      <vt:lpstr>PowerPoint Presentation</vt:lpstr>
      <vt:lpstr>The Standards</vt:lpstr>
      <vt:lpstr>Drinking Water Quality Assurance Rules</vt:lpstr>
      <vt:lpstr>Drinking Water Quality Assurance Rules</vt:lpstr>
      <vt:lpstr>The Rules are based on the following drinking water supply categories and associated population sizes</vt:lpstr>
      <vt:lpstr>Key changes from the old Drinking -water Standards for New Zealand</vt:lpstr>
      <vt:lpstr>Increased emphasis on identifying and managing risks</vt:lpstr>
      <vt:lpstr>Rules are grouped into modules to make it easier for suppliers</vt:lpstr>
      <vt:lpstr>Within each module there are two types of rules:</vt:lpstr>
      <vt:lpstr>Key changes to the Rules  Source water</vt:lpstr>
      <vt:lpstr>Key changes to the Rules  Treatment systems</vt:lpstr>
      <vt:lpstr>Key changes to the Rules  Distribution water</vt:lpstr>
      <vt:lpstr>Key changes to the Rules  Monitoring</vt:lpstr>
      <vt:lpstr>Requirement Summary for Small water supplies</vt:lpstr>
    </vt:vector>
  </TitlesOfParts>
  <Company>Marlborough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BSTP Outfall Sandbar Dredging – July 2021</dc:title>
  <dc:creator>Staff</dc:creator>
  <cp:lastModifiedBy>Ngaire Sigmund</cp:lastModifiedBy>
  <cp:revision>34</cp:revision>
  <dcterms:created xsi:type="dcterms:W3CDTF">2021-07-21T02:08:02Z</dcterms:created>
  <dcterms:modified xsi:type="dcterms:W3CDTF">2022-03-20T06:35:15Z</dcterms:modified>
</cp:coreProperties>
</file>